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64" r:id="rId3"/>
    <p:sldId id="257" r:id="rId4"/>
    <p:sldId id="258" r:id="rId5"/>
    <p:sldId id="259" r:id="rId6"/>
    <p:sldId id="261" r:id="rId7"/>
    <p:sldId id="265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DM Sans" panose="020B0604020202020204" charset="0"/>
      <p:regular r:id="rId18"/>
    </p:embeddedFont>
    <p:embeddedFont>
      <p:font typeface="Inter" panose="020B0604020202020204" charset="0"/>
      <p:regular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00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054" y="822960"/>
            <a:ext cx="9601200" cy="3566161"/>
          </a:xfrm>
        </p:spPr>
        <p:txBody>
          <a:bodyPr anchor="b">
            <a:normAutofit/>
          </a:bodyPr>
          <a:lstStyle>
            <a:lvl1pPr algn="l">
              <a:defRPr sz="57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054" y="4612641"/>
            <a:ext cx="7680960" cy="233680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873614" y="10160"/>
            <a:ext cx="4572000" cy="45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29805" y="109855"/>
            <a:ext cx="7296786" cy="729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82990" y="274320"/>
            <a:ext cx="5943600" cy="594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03005" y="38734"/>
            <a:ext cx="5823587" cy="5823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14512" y="731522"/>
            <a:ext cx="5212079" cy="52120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293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2960" y="640080"/>
            <a:ext cx="12982574" cy="37490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2" y="4612640"/>
            <a:ext cx="9965052" cy="5486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2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594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anchor="ctr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4937760"/>
            <a:ext cx="10243186" cy="22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998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822960"/>
            <a:ext cx="10972801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5454" y="4114800"/>
            <a:ext cx="10241280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161281"/>
            <a:ext cx="10241280" cy="20218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1911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4114800"/>
            <a:ext cx="10241280" cy="2036880"/>
          </a:xfrm>
        </p:spPr>
        <p:txBody>
          <a:bodyPr anchor="b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3" y="6159577"/>
            <a:ext cx="10243188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864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6" y="822960"/>
            <a:ext cx="10972800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5" y="4714241"/>
            <a:ext cx="10241281" cy="125983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974080"/>
            <a:ext cx="10241281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1305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4" y="4714241"/>
            <a:ext cx="10241280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720079"/>
            <a:ext cx="10241281" cy="1473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639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584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254" y="822960"/>
            <a:ext cx="246888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822960"/>
            <a:ext cx="9387840" cy="63703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017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98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14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5675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9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3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89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2407920"/>
            <a:ext cx="10241281" cy="2737920"/>
          </a:xfrm>
        </p:spPr>
        <p:txBody>
          <a:bodyPr anchor="b">
            <a:normAutofit/>
          </a:bodyPr>
          <a:lstStyle>
            <a:lvl1pPr algn="l">
              <a:defRPr sz="432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394960"/>
            <a:ext cx="10241280" cy="179832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951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054" y="822961"/>
            <a:ext cx="5925186" cy="433832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760" y="822961"/>
            <a:ext cx="5921375" cy="433831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426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497" y="822960"/>
            <a:ext cx="5579744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054" y="1524635"/>
            <a:ext cx="592518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4879" y="822960"/>
            <a:ext cx="5598161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854" y="1514474"/>
            <a:ext cx="591502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386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66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559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014" y="822960"/>
            <a:ext cx="4389120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55" y="822960"/>
            <a:ext cx="7132321" cy="63703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014" y="2651760"/>
            <a:ext cx="4389120" cy="250952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965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4" y="1737360"/>
            <a:ext cx="7223760" cy="13716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6814" y="1097280"/>
            <a:ext cx="3937169" cy="5486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74" y="3332480"/>
            <a:ext cx="7225666" cy="245872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293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48363" y="3556000"/>
            <a:ext cx="3578230" cy="385064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054" y="5384799"/>
            <a:ext cx="10241280" cy="18084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822961"/>
            <a:ext cx="10241280" cy="433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85294" y="7406641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054" y="7406641"/>
            <a:ext cx="905256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5841" y="6694171"/>
            <a:ext cx="1370694" cy="803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6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1" r:id="rId22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47" y="2850513"/>
            <a:ext cx="4919305" cy="327957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431822" y="1041713"/>
            <a:ext cx="10325767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ru-RU" sz="6150" dirty="0">
                <a:solidFill>
                  <a:srgbClr val="F7F7F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Классическая музыка</a:t>
            </a:r>
            <a:endParaRPr lang="en-US" sz="6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298B760C-BD19-4EAF-81A2-26CE96153842}"/>
              </a:ext>
            </a:extLst>
          </p:cNvPr>
          <p:cNvSpPr/>
          <p:nvPr/>
        </p:nvSpPr>
        <p:spPr>
          <a:xfrm>
            <a:off x="2370667" y="685800"/>
            <a:ext cx="970487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8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Классическая музыка - это богатая и разнообразная традиция, охватывающая века и культуры. Она предлагает не только эстетическое наслаждение, но и глубокое понимание человеческого духа.</a:t>
            </a:r>
            <a:endParaRPr lang="en-US" sz="28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F6D1A27-42EC-4D52-9CE2-9278DFC3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89" y="2427112"/>
            <a:ext cx="8895644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7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8424" y="574000"/>
            <a:ext cx="6294001" cy="650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F7F7F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Основные эпохи и стили</a:t>
            </a:r>
            <a:endParaRPr lang="en-US" sz="4050" dirty="0"/>
          </a:p>
        </p:txBody>
      </p:sp>
      <p:sp>
        <p:nvSpPr>
          <p:cNvPr id="3" name="Shape 1"/>
          <p:cNvSpPr/>
          <p:nvPr/>
        </p:nvSpPr>
        <p:spPr>
          <a:xfrm>
            <a:off x="7303770" y="1640562"/>
            <a:ext cx="22860" cy="6015037"/>
          </a:xfrm>
          <a:prstGeom prst="roundRect">
            <a:avLst>
              <a:gd name="adj" fmla="val 136571"/>
            </a:avLst>
          </a:prstGeom>
          <a:solidFill>
            <a:srgbClr val="65696B"/>
          </a:solidFill>
          <a:ln/>
        </p:spPr>
      </p:sp>
      <p:sp>
        <p:nvSpPr>
          <p:cNvPr id="4" name="Shape 2"/>
          <p:cNvSpPr/>
          <p:nvPr/>
        </p:nvSpPr>
        <p:spPr>
          <a:xfrm>
            <a:off x="6375499" y="2097286"/>
            <a:ext cx="728424" cy="22860"/>
          </a:xfrm>
          <a:prstGeom prst="roundRect">
            <a:avLst>
              <a:gd name="adj" fmla="val 136571"/>
            </a:avLst>
          </a:prstGeom>
          <a:solidFill>
            <a:srgbClr val="65696B"/>
          </a:solidFill>
          <a:ln/>
        </p:spPr>
      </p:sp>
      <p:sp>
        <p:nvSpPr>
          <p:cNvPr id="5" name="Shape 3"/>
          <p:cNvSpPr/>
          <p:nvPr/>
        </p:nvSpPr>
        <p:spPr>
          <a:xfrm>
            <a:off x="7081064" y="1874639"/>
            <a:ext cx="468273" cy="46827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6" name="Text 4"/>
          <p:cNvSpPr/>
          <p:nvPr/>
        </p:nvSpPr>
        <p:spPr>
          <a:xfrm>
            <a:off x="7263944" y="1952625"/>
            <a:ext cx="102513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3568898" y="1848683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Ренессанс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28424" y="2298621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Эпоха возрождения интереса к античной культуре, характерная для полифонии и развития инструментальной музыки.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526476" y="3137892"/>
            <a:ext cx="728424" cy="22860"/>
          </a:xfrm>
          <a:prstGeom prst="roundRect">
            <a:avLst>
              <a:gd name="adj" fmla="val 136571"/>
            </a:avLst>
          </a:prstGeom>
          <a:solidFill>
            <a:srgbClr val="65696B"/>
          </a:solidFill>
          <a:ln/>
        </p:spPr>
      </p:sp>
      <p:sp>
        <p:nvSpPr>
          <p:cNvPr id="10" name="Shape 8"/>
          <p:cNvSpPr/>
          <p:nvPr/>
        </p:nvSpPr>
        <p:spPr>
          <a:xfrm>
            <a:off x="7081064" y="2915245"/>
            <a:ext cx="468273" cy="46827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11" name="Text 9"/>
          <p:cNvSpPr/>
          <p:nvPr/>
        </p:nvSpPr>
        <p:spPr>
          <a:xfrm>
            <a:off x="7225129" y="2993231"/>
            <a:ext cx="180142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</a:t>
            </a:r>
            <a:endParaRPr lang="en-US" sz="2450" dirty="0"/>
          </a:p>
        </p:txBody>
      </p:sp>
      <p:sp>
        <p:nvSpPr>
          <p:cNvPr id="12" name="Text 10"/>
          <p:cNvSpPr/>
          <p:nvPr/>
        </p:nvSpPr>
        <p:spPr>
          <a:xfrm>
            <a:off x="8459867" y="2889290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Барокко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8459867" y="3339227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Период, известный своими драматическими контрастами, использованием оркестра и развитием оперы.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375499" y="4174331"/>
            <a:ext cx="728424" cy="22860"/>
          </a:xfrm>
          <a:prstGeom prst="roundRect">
            <a:avLst>
              <a:gd name="adj" fmla="val 136571"/>
            </a:avLst>
          </a:prstGeom>
          <a:solidFill>
            <a:srgbClr val="65696B"/>
          </a:solidFill>
          <a:ln/>
        </p:spPr>
      </p:sp>
      <p:sp>
        <p:nvSpPr>
          <p:cNvPr id="15" name="Shape 13"/>
          <p:cNvSpPr/>
          <p:nvPr/>
        </p:nvSpPr>
        <p:spPr>
          <a:xfrm>
            <a:off x="7081064" y="3951684"/>
            <a:ext cx="468273" cy="46827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16" name="Text 14"/>
          <p:cNvSpPr/>
          <p:nvPr/>
        </p:nvSpPr>
        <p:spPr>
          <a:xfrm>
            <a:off x="7222391" y="4029670"/>
            <a:ext cx="185499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</a:t>
            </a:r>
            <a:endParaRPr lang="en-US" sz="2450" dirty="0"/>
          </a:p>
        </p:txBody>
      </p:sp>
      <p:sp>
        <p:nvSpPr>
          <p:cNvPr id="17" name="Text 15"/>
          <p:cNvSpPr/>
          <p:nvPr/>
        </p:nvSpPr>
        <p:spPr>
          <a:xfrm>
            <a:off x="3568898" y="3925729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Классицизм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28424" y="4375666"/>
            <a:ext cx="5442109" cy="665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Эпоха рациональности и гармонии, с упором на симфоническую музыку и оперу.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526476" y="5210889"/>
            <a:ext cx="728424" cy="22860"/>
          </a:xfrm>
          <a:prstGeom prst="roundRect">
            <a:avLst>
              <a:gd name="adj" fmla="val 136571"/>
            </a:avLst>
          </a:prstGeom>
          <a:solidFill>
            <a:srgbClr val="65696B"/>
          </a:solidFill>
          <a:ln/>
        </p:spPr>
      </p:sp>
      <p:sp>
        <p:nvSpPr>
          <p:cNvPr id="20" name="Shape 18"/>
          <p:cNvSpPr/>
          <p:nvPr/>
        </p:nvSpPr>
        <p:spPr>
          <a:xfrm>
            <a:off x="7081064" y="4988243"/>
            <a:ext cx="468273" cy="46827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21" name="Text 19"/>
          <p:cNvSpPr/>
          <p:nvPr/>
        </p:nvSpPr>
        <p:spPr>
          <a:xfrm>
            <a:off x="7218224" y="5066228"/>
            <a:ext cx="193953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4</a:t>
            </a:r>
            <a:endParaRPr lang="en-US" sz="2450" dirty="0"/>
          </a:p>
        </p:txBody>
      </p:sp>
      <p:sp>
        <p:nvSpPr>
          <p:cNvPr id="22" name="Text 20"/>
          <p:cNvSpPr/>
          <p:nvPr/>
        </p:nvSpPr>
        <p:spPr>
          <a:xfrm>
            <a:off x="8459867" y="4962287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Романтизм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8459867" y="5412224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Период выражения эмоций и индивидуальности, с использованием широких мелодий и драматических эффектов.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375499" y="6247328"/>
            <a:ext cx="728424" cy="22860"/>
          </a:xfrm>
          <a:prstGeom prst="roundRect">
            <a:avLst>
              <a:gd name="adj" fmla="val 136571"/>
            </a:avLst>
          </a:prstGeom>
          <a:solidFill>
            <a:srgbClr val="65696B"/>
          </a:solidFill>
          <a:ln/>
        </p:spPr>
      </p:sp>
      <p:sp>
        <p:nvSpPr>
          <p:cNvPr id="25" name="Shape 23"/>
          <p:cNvSpPr/>
          <p:nvPr/>
        </p:nvSpPr>
        <p:spPr>
          <a:xfrm>
            <a:off x="7081064" y="6024682"/>
            <a:ext cx="468273" cy="468273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26" name="Text 24"/>
          <p:cNvSpPr/>
          <p:nvPr/>
        </p:nvSpPr>
        <p:spPr>
          <a:xfrm>
            <a:off x="7219295" y="6102668"/>
            <a:ext cx="191691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5</a:t>
            </a:r>
            <a:endParaRPr lang="en-US" sz="2450" dirty="0"/>
          </a:p>
        </p:txBody>
      </p:sp>
      <p:sp>
        <p:nvSpPr>
          <p:cNvPr id="27" name="Text 25"/>
          <p:cNvSpPr/>
          <p:nvPr/>
        </p:nvSpPr>
        <p:spPr>
          <a:xfrm>
            <a:off x="1822013" y="5998726"/>
            <a:ext cx="4348520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Поздний романтизм и модернизм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728424" y="6448663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Стиль, характеризующийся экспериментами с формой, гармонией и использованием атональной музыки.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044198" y="768721"/>
            <a:ext cx="5899190" cy="66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7F7F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Великие композиторы</a:t>
            </a:r>
            <a:endParaRPr lang="en-US" sz="4200" dirty="0"/>
          </a:p>
        </p:txBody>
      </p:sp>
      <p:sp>
        <p:nvSpPr>
          <p:cNvPr id="5" name="Shape 1"/>
          <p:cNvSpPr/>
          <p:nvPr/>
        </p:nvSpPr>
        <p:spPr>
          <a:xfrm>
            <a:off x="3277495" y="2200782"/>
            <a:ext cx="481370" cy="481370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6" name="Text 2"/>
          <p:cNvSpPr/>
          <p:nvPr/>
        </p:nvSpPr>
        <p:spPr>
          <a:xfrm>
            <a:off x="3465495" y="2281030"/>
            <a:ext cx="105251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3"/>
          <p:cNvSpPr/>
          <p:nvPr/>
        </p:nvSpPr>
        <p:spPr>
          <a:xfrm>
            <a:off x="3972701" y="2200782"/>
            <a:ext cx="2909411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Иоганн Себастьян Бах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3972701" y="2663340"/>
            <a:ext cx="3021092" cy="17115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Ген ий барокко, создатель "Хорошо темперированного клавира" и "Бранденбургских концертов".</a:t>
            </a:r>
            <a:endParaRPr lang="en-US" sz="1650" dirty="0"/>
          </a:p>
        </p:txBody>
      </p:sp>
      <p:sp>
        <p:nvSpPr>
          <p:cNvPr id="9" name="Shape 5"/>
          <p:cNvSpPr/>
          <p:nvPr/>
        </p:nvSpPr>
        <p:spPr>
          <a:xfrm>
            <a:off x="7207629" y="2200782"/>
            <a:ext cx="481370" cy="481370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10" name="Text 6"/>
          <p:cNvSpPr/>
          <p:nvPr/>
        </p:nvSpPr>
        <p:spPr>
          <a:xfrm>
            <a:off x="7355624" y="2281030"/>
            <a:ext cx="185261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7902835" y="2200782"/>
            <a:ext cx="3021092" cy="668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Вольфганг Амадей Моцарт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7902835" y="2997549"/>
            <a:ext cx="3021092" cy="1369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Композитор эпохи классицизма, известный операми "Свадьба Фигаро" и "Дон Жуан".</a:t>
            </a:r>
            <a:endParaRPr lang="en-US" sz="1650" dirty="0"/>
          </a:p>
        </p:txBody>
      </p:sp>
      <p:sp>
        <p:nvSpPr>
          <p:cNvPr id="13" name="Shape 9"/>
          <p:cNvSpPr/>
          <p:nvPr/>
        </p:nvSpPr>
        <p:spPr>
          <a:xfrm>
            <a:off x="3277495" y="5038235"/>
            <a:ext cx="481370" cy="481370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14" name="Text 10"/>
          <p:cNvSpPr/>
          <p:nvPr/>
        </p:nvSpPr>
        <p:spPr>
          <a:xfrm>
            <a:off x="3422870" y="5118483"/>
            <a:ext cx="19061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1"/>
          <p:cNvSpPr/>
          <p:nvPr/>
        </p:nvSpPr>
        <p:spPr>
          <a:xfrm>
            <a:off x="3972701" y="5038235"/>
            <a:ext cx="2822734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Людвиг ван Бетховен</a:t>
            </a:r>
            <a:endParaRPr lang="en-US" sz="2100" dirty="0"/>
          </a:p>
        </p:txBody>
      </p:sp>
      <p:sp>
        <p:nvSpPr>
          <p:cNvPr id="16" name="Text 12"/>
          <p:cNvSpPr/>
          <p:nvPr/>
        </p:nvSpPr>
        <p:spPr>
          <a:xfrm>
            <a:off x="3972701" y="5500793"/>
            <a:ext cx="3021092" cy="17115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Переходная фигура между классицизмом и романтизмом, автор 9 симфоний и "Лунной сонаты".</a:t>
            </a:r>
            <a:endParaRPr lang="en-US" sz="1650" dirty="0"/>
          </a:p>
        </p:txBody>
      </p:sp>
      <p:sp>
        <p:nvSpPr>
          <p:cNvPr id="17" name="Shape 13"/>
          <p:cNvSpPr/>
          <p:nvPr/>
        </p:nvSpPr>
        <p:spPr>
          <a:xfrm>
            <a:off x="7207629" y="5038235"/>
            <a:ext cx="481370" cy="481370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18" name="Text 14"/>
          <p:cNvSpPr/>
          <p:nvPr/>
        </p:nvSpPr>
        <p:spPr>
          <a:xfrm>
            <a:off x="7348599" y="5118483"/>
            <a:ext cx="199311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4</a:t>
            </a:r>
            <a:endParaRPr lang="en-US" sz="2500" dirty="0"/>
          </a:p>
        </p:txBody>
      </p:sp>
      <p:sp>
        <p:nvSpPr>
          <p:cNvPr id="19" name="Text 15"/>
          <p:cNvSpPr/>
          <p:nvPr/>
        </p:nvSpPr>
        <p:spPr>
          <a:xfrm>
            <a:off x="7902835" y="5038235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Фридерик Шопен</a:t>
            </a:r>
            <a:endParaRPr lang="en-US" sz="2100" dirty="0"/>
          </a:p>
        </p:txBody>
      </p:sp>
      <p:sp>
        <p:nvSpPr>
          <p:cNvPr id="20" name="Text 16"/>
          <p:cNvSpPr/>
          <p:nvPr/>
        </p:nvSpPr>
        <p:spPr>
          <a:xfrm>
            <a:off x="7902835" y="5500793"/>
            <a:ext cx="3021092" cy="17115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Польский композитор, известный своими фортепианными произведениями, такими как "Мазурки" и "Вальсы".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7121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Музыкальные инструменты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Струнные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Скрипки, альты, виолончели, контрабасы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Духовые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Флейты, гобои, кларнеты, фаготы, трубы, валторны, тромбоны, тубы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Ударные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Тимпаны, барабаны, литавры, треугольник, ксилофон, тарелки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6663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Опера и балет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715578"/>
            <a:ext cx="1134070" cy="20327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9423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Опера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432810"/>
            <a:ext cx="6082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Музыкальный спектакль с пением и оркестровым сопровождением, основанный на драматическом сюжете.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748332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9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Балет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46556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Искусство танца, которое выражает идеи и чувства через движения тела.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2625E-CFD3-4120-93D3-B679F9D9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20" y="1840088"/>
            <a:ext cx="10241280" cy="180848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290177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271</Words>
  <Application>Microsoft Office PowerPoint</Application>
  <PresentationFormat>Произвольный</PresentationFormat>
  <Paragraphs>49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Inter</vt:lpstr>
      <vt:lpstr>Wingdings 3</vt:lpstr>
      <vt:lpstr>DM Sans</vt:lpstr>
      <vt:lpstr>Calibri</vt:lpstr>
      <vt:lpstr>Century Gothic</vt:lpstr>
      <vt:lpstr>Arial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Екатерина</cp:lastModifiedBy>
  <cp:revision>3</cp:revision>
  <dcterms:created xsi:type="dcterms:W3CDTF">2024-09-12T10:13:11Z</dcterms:created>
  <dcterms:modified xsi:type="dcterms:W3CDTF">2024-09-12T10:19:35Z</dcterms:modified>
</cp:coreProperties>
</file>